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842" r:id="rId5"/>
  </p:sldMasterIdLst>
  <p:notesMasterIdLst>
    <p:notesMasterId r:id="rId52"/>
  </p:notesMasterIdLst>
  <p:handoutMasterIdLst>
    <p:handoutMasterId r:id="rId53"/>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33" r:id="rId28"/>
    <p:sldId id="334" r:id="rId29"/>
    <p:sldId id="309" r:id="rId30"/>
    <p:sldId id="310" r:id="rId31"/>
    <p:sldId id="311" r:id="rId32"/>
    <p:sldId id="312" r:id="rId33"/>
    <p:sldId id="314" r:id="rId34"/>
    <p:sldId id="335" r:id="rId35"/>
    <p:sldId id="315" r:id="rId36"/>
    <p:sldId id="316" r:id="rId37"/>
    <p:sldId id="336"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01"/>
    <p:restoredTop sz="85206"/>
  </p:normalViewPr>
  <p:slideViewPr>
    <p:cSldViewPr snapToGrid="0" snapToObjects="1">
      <p:cViewPr varScale="1">
        <p:scale>
          <a:sx n="93" d="100"/>
          <a:sy n="93" d="100"/>
        </p:scale>
        <p:origin x="920" y="8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11/17/2024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11/17/2024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11/17/2024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zh-CN" altLang="en-US"/>
              <a:t>单击此处编辑母版标题样式</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9E016143-E03C-4CFD-AFDC-14E5BDEA754C}" type="datetimeFigureOut">
              <a:rPr lang="en-US" smtClean="0"/>
              <a:t>11/17/2024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526836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8C94063-DF36-4330-A365-08DA1FA5B7D6}" type="datetimeFigureOut">
              <a:rPr lang="en-US" smtClean="0"/>
              <a:t>11/17/2024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4247908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zh-CN" altLang="en-US"/>
              <a:t>单击此处编辑母版标题样式</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908A7C6C-0F39-4D70-8E8D-FE5B9C95FA73}" type="datetimeFigureOut">
              <a:rPr lang="en-US" smtClean="0"/>
              <a:t>11/17/2024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5049359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DFCFA4AC-08CC-42CE-BD01-C191750A04EC}" type="datetimeFigureOut">
              <a:rPr lang="en-US" smtClean="0"/>
              <a:t>11/17/2024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7364742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913795" y="2912232"/>
            <a:ext cx="5107208" cy="287896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912232"/>
            <a:ext cx="5095357" cy="287896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1BA7A723-92A7-435B-B681-F25B092FEFEB}" type="datetimeFigureOut">
              <a:rPr lang="en-US" smtClean="0"/>
              <a:t>11/17/2024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5770300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F170639-886C-4FCF-9EAB-ABB5DA3F3F4A}" type="datetimeFigureOut">
              <a:rPr lang="en-US" smtClean="0"/>
              <a:t>11/17/2024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390721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11/17/2024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smtClean="0"/>
              <a:t>11/17/2024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9537205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zh-CN" altLang="en-US"/>
              <a:t>单击此处编辑母版标题样式</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6F53789A-C914-4DB1-8815-80B5EC7335C5}" type="datetimeFigureOut">
              <a:rPr lang="en-US" smtClean="0"/>
              <a:t>11/17/2024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5644672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E6440AA-91A0-436F-8FDB-C0F939DCAE21}" type="datetimeFigureOut">
              <a:rPr lang="en-US" smtClean="0"/>
              <a:t>11/17/2024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1604009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smtClean="0"/>
              <a:pPr/>
              <a:t>11/17/2024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dirty="0"/>
          </a:p>
        </p:txBody>
      </p:sp>
    </p:spTree>
    <p:extLst>
      <p:ext uri="{BB962C8B-B14F-4D97-AF65-F5344CB8AC3E}">
        <p14:creationId xmlns:p14="http://schemas.microsoft.com/office/powerpoint/2010/main" val="20386733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smtClean="0"/>
              <a:pPr/>
              <a:t>11/17/2024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dirty="0"/>
          </a:p>
        </p:txBody>
      </p:sp>
    </p:spTree>
    <p:extLst>
      <p:ext uri="{BB962C8B-B14F-4D97-AF65-F5344CB8AC3E}">
        <p14:creationId xmlns:p14="http://schemas.microsoft.com/office/powerpoint/2010/main" val="28963378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zh-CN" altLang="en-US"/>
              <a:t>单击此处编辑母版标题样式</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smtClean="0"/>
              <a:pPr/>
              <a:t>11/17/2024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7313989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smtClean="0"/>
              <a:pPr/>
              <a:t>11/17/2024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dirty="0"/>
          </a:p>
        </p:txBody>
      </p:sp>
    </p:spTree>
    <p:extLst>
      <p:ext uri="{BB962C8B-B14F-4D97-AF65-F5344CB8AC3E}">
        <p14:creationId xmlns:p14="http://schemas.microsoft.com/office/powerpoint/2010/main" val="28873946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zh-CN" altLang="en-US"/>
              <a:t>单击此处编辑母版标题样式</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48A87A34-81AB-432B-8DAE-1953F412C126}" type="datetimeFigureOut">
              <a:rPr lang="en-US" smtClean="0"/>
              <a:pPr/>
              <a:t>11/17/2024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a:t>
            </a:fld>
            <a:endParaRPr lang="en-US" dirty="0"/>
          </a:p>
        </p:txBody>
      </p:sp>
    </p:spTree>
    <p:extLst>
      <p:ext uri="{BB962C8B-B14F-4D97-AF65-F5344CB8AC3E}">
        <p14:creationId xmlns:p14="http://schemas.microsoft.com/office/powerpoint/2010/main" val="40255963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zh-CN" altLang="en-US"/>
              <a:t>单击此处编辑母版标题样式</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48A87A34-81AB-432B-8DAE-1953F412C126}" type="datetimeFigureOut">
              <a:rPr lang="en-US" smtClean="0"/>
              <a:pPr/>
              <a:t>11/17/2024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a:t>
            </a:fld>
            <a:endParaRPr lang="en-US" dirty="0"/>
          </a:p>
        </p:txBody>
      </p:sp>
    </p:spTree>
    <p:extLst>
      <p:ext uri="{BB962C8B-B14F-4D97-AF65-F5344CB8AC3E}">
        <p14:creationId xmlns:p14="http://schemas.microsoft.com/office/powerpoint/2010/main" val="11108817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033E54A-A8CA-48C1-9504-691B58049D29}" type="datetimeFigureOut">
              <a:rPr lang="en-US" smtClean="0"/>
              <a:t>11/17/2024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77365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11/17/2024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5F6C806-BBF7-471C-9527-881CE2266695}" type="datetimeFigureOut">
              <a:rPr lang="en-US" smtClean="0"/>
              <a:t>11/17/2024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8693909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58320470"/>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10991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47287710"/>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11/17/2024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11/17/2024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11/17/2024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11/17/2024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11/17/2024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11/17/2024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theme" Target="../theme/theme2.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Consolas" panose="020B0609020204030204" pitchFamily="49" charset="0"/>
              </a:defRPr>
            </a:lvl1pPr>
          </a:lstStyle>
          <a:p>
            <a:fld id="{A190C97C-0095-2443-AC12-FA4CBA4ACD4D}" type="slidenum">
              <a:rPr lang="en-US" smtClean="0"/>
              <a:pPr/>
              <a:t>‹#›</a:t>
            </a:fld>
            <a:endParaRPr lang="en-US" dirty="0"/>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11/17/2024</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A190C97C-0095-2443-AC12-FA4CBA4ACD4D}" type="slidenum">
              <a:rPr lang="en-US" smtClean="0"/>
              <a:pPr/>
              <a:t>‹#›</a:t>
            </a:fld>
            <a:endParaRPr lang="en-US" dirty="0"/>
          </a:p>
        </p:txBody>
      </p:sp>
    </p:spTree>
    <p:extLst>
      <p:ext uri="{BB962C8B-B14F-4D97-AF65-F5344CB8AC3E}">
        <p14:creationId xmlns:p14="http://schemas.microsoft.com/office/powerpoint/2010/main" val="1507141367"/>
      </p:ext>
    </p:extLst>
  </p:cSld>
  <p:clrMap bg1="dk1" tx1="lt1" bg2="dk2" tx2="lt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3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zh-CN" altLang="en-US" dirty="0">
                <a:solidFill>
                  <a:schemeClr val="bg2"/>
                </a:solidFill>
                <a:latin typeface="Consolas" panose="020B0609020204030204" pitchFamily="49" charset="0"/>
                <a:ea typeface="SF Pro" pitchFamily="2" charset="0"/>
                <a:cs typeface="SF Pro" pitchFamily="2" charset="0"/>
              </a:rPr>
              <a:t>向恩彤</a:t>
            </a:r>
            <a:endParaRPr lang="en-US" altLang="zh-CN" dirty="0">
              <a:solidFill>
                <a:schemeClr val="bg2"/>
              </a:solidFill>
              <a:latin typeface="Consolas" panose="020B0609020204030204" pitchFamily="49" charset="0"/>
              <a:ea typeface="SF Pro" pitchFamily="2" charset="0"/>
              <a:cs typeface="SF Pro" pitchFamily="2" charset="0"/>
            </a:endParaRPr>
          </a:p>
          <a:p>
            <a:r>
              <a:rPr lang="en-US" altLang="zh-CN" dirty="0">
                <a:solidFill>
                  <a:schemeClr val="bg2"/>
                </a:solidFill>
                <a:latin typeface="Consolas" panose="020B0609020204030204" pitchFamily="49" charset="0"/>
                <a:ea typeface="SF Pro" pitchFamily="2" charset="0"/>
                <a:cs typeface="SF Pro" pitchFamily="2" charset="0"/>
              </a:rPr>
              <a:t>16th</a:t>
            </a:r>
            <a:r>
              <a:rPr lang="en-US" dirty="0">
                <a:solidFill>
                  <a:schemeClr val="bg2"/>
                </a:solidFill>
                <a:latin typeface="Consolas" panose="020B0609020204030204" pitchFamily="49" charset="0"/>
                <a:ea typeface="SF Pro" pitchFamily="2" charset="0"/>
                <a:cs typeface="SF Pro" pitchFamily="2" charset="0"/>
              </a:rPr>
              <a:t> </a:t>
            </a:r>
            <a:r>
              <a:rPr lang="en-US" altLang="zh-CN" dirty="0">
                <a:solidFill>
                  <a:schemeClr val="bg2"/>
                </a:solidFill>
                <a:latin typeface="Consolas" panose="020B0609020204030204" pitchFamily="49" charset="0"/>
                <a:ea typeface="SF Pro" pitchFamily="2" charset="0"/>
                <a:cs typeface="SF Pro" pitchFamily="2" charset="0"/>
              </a:rPr>
              <a:t>Nov</a:t>
            </a:r>
            <a:r>
              <a:rPr lang="en-US" dirty="0">
                <a:solidFill>
                  <a:schemeClr val="bg2"/>
                </a:solidFill>
                <a:latin typeface="Consolas" panose="020B0609020204030204" pitchFamily="49" charset="0"/>
                <a:ea typeface="SF Pro" pitchFamily="2" charset="0"/>
                <a:cs typeface="SF Pro" pitchFamily="2" charset="0"/>
              </a:rPr>
              <a:t>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normAutofit/>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61163" y="1485900"/>
            <a:ext cx="5430837" cy="4740275"/>
          </a:xfrm>
          <a:prstGeom prst="rect">
            <a:avLst/>
          </a:prstGeom>
        </p:spPr>
        <p:txBody>
          <a:bodyPr/>
          <a:lstStyle/>
          <a:p>
            <a:r>
              <a:rPr lang="en-US" sz="2200" dirty="0">
                <a:solidFill>
                  <a:schemeClr val="accent3">
                    <a:lumMod val="25000"/>
                  </a:schemeClr>
                </a:solidFill>
                <a:latin typeface="Consolas" panose="020B0609020204030204" pitchFamily="49" charset="0"/>
              </a:rPr>
              <a:t>We performed exploratory data analysis and determined the training labels.</a:t>
            </a:r>
          </a:p>
          <a:p>
            <a:r>
              <a:rPr lang="en-US" sz="2200" dirty="0">
                <a:solidFill>
                  <a:schemeClr val="accent3">
                    <a:lumMod val="25000"/>
                  </a:schemeClr>
                </a:solidFill>
                <a:latin typeface="Consolas" panose="020B0609020204030204" pitchFamily="49" charset="0"/>
              </a:rPr>
              <a:t>We calculated the number of launches at each site, and the number and occurrence of each orbits</a:t>
            </a:r>
          </a:p>
          <a:p>
            <a:r>
              <a:rPr lang="en-US" sz="2200" dirty="0">
                <a:solidFill>
                  <a:schemeClr val="accent3">
                    <a:lumMod val="25000"/>
                  </a:schemeClr>
                </a:solidFill>
                <a:latin typeface="Consolas" panose="020B0609020204030204" pitchFamily="49" charset="0"/>
              </a:rPr>
              <a:t>We created landing outcome label from outcome column and exported the results to csv.</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normAutofit/>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95425"/>
            <a:ext cx="4987925" cy="493236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Consolas" panose="020B0609020204030204" pitchFamily="49" charset="0"/>
              </a:rPr>
              <a:t>We explored the data by visualizing the relationship between flight number and launch Site, payload and launch site, success rate of each orbit type, flight number and orbit type, the launch success yearly trend. </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duotone>
              <a:prstClr val="black"/>
              <a:schemeClr val="accent5">
                <a:tint val="45000"/>
                <a:satMod val="400000"/>
              </a:schemeClr>
            </a:duotone>
          </a:blip>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27811" y="3496647"/>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normAutofit/>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397000"/>
            <a:ext cx="9745663" cy="476091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Consolas" panose="020B0609020204030204" pitchFamily="49" charset="0"/>
              </a:rPr>
              <a:t>We loaded the SpaceX dataset into a PostgreSQL database without leaving the </a:t>
            </a:r>
            <a:r>
              <a:rPr lang="en-US" sz="2200" dirty="0" err="1">
                <a:solidFill>
                  <a:schemeClr val="accent3">
                    <a:lumMod val="25000"/>
                  </a:schemeClr>
                </a:solidFill>
                <a:latin typeface="Consolas" panose="020B0609020204030204" pitchFamily="49" charset="0"/>
              </a:rPr>
              <a:t>jupyter</a:t>
            </a:r>
            <a:r>
              <a:rPr lang="en-US" sz="2200" dirty="0">
                <a:solidFill>
                  <a:schemeClr val="accent3">
                    <a:lumMod val="25000"/>
                  </a:schemeClr>
                </a:solidFill>
                <a:latin typeface="Consolas" panose="020B0609020204030204" pitchFamily="49" charset="0"/>
              </a:rPr>
              <a:t> notebook.</a:t>
            </a:r>
          </a:p>
          <a:p>
            <a:pPr>
              <a:lnSpc>
                <a:spcPct val="100000"/>
              </a:lnSpc>
              <a:spcBef>
                <a:spcPts val="1400"/>
              </a:spcBef>
            </a:pPr>
            <a:r>
              <a:rPr lang="en-US" sz="2200" dirty="0">
                <a:solidFill>
                  <a:schemeClr val="accent3">
                    <a:lumMod val="25000"/>
                  </a:schemeClr>
                </a:solidFill>
                <a:latin typeface="Consolas" panose="020B0609020204030204" pitchFamily="49" charset="0"/>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Consolas" panose="020B0609020204030204" pitchFamily="49" charset="0"/>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Consolas" panose="020B0609020204030204" pitchFamily="49" charset="0"/>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Consolas" panose="020B0609020204030204" pitchFamily="49" charset="0"/>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Consolas" panose="020B0609020204030204" pitchFamily="49" charset="0"/>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Consolas" panose="020B0609020204030204" pitchFamily="49" charset="0"/>
              </a:rPr>
              <a:t>The failed landing outcomes in drone ship, their booster version and launch site names.</a:t>
            </a:r>
            <a:endParaRPr lang="en-US" sz="2200" dirty="0">
              <a:solidFill>
                <a:schemeClr val="accent3">
                  <a:lumMod val="25000"/>
                </a:schemeClr>
              </a:solidFill>
              <a:latin typeface="Consolas" panose="020B0609020204030204" pitchFamily="49" charset="0"/>
            </a:endParaRPr>
          </a:p>
          <a:p>
            <a:pPr marL="0" indent="0">
              <a:lnSpc>
                <a:spcPct val="100000"/>
              </a:lnSpc>
              <a:spcBef>
                <a:spcPts val="1400"/>
              </a:spcBef>
              <a:buNone/>
            </a:pPr>
            <a:endParaRPr lang="en-US" sz="2200" dirty="0">
              <a:solidFill>
                <a:schemeClr val="accent3">
                  <a:lumMod val="25000"/>
                </a:schemeClr>
              </a:solidFill>
              <a:latin typeface="Consolas" panose="020B0609020204030204" pitchFamily="49" charset="0"/>
            </a:endParaRPr>
          </a:p>
          <a:p>
            <a:pPr marL="0" indent="0">
              <a:lnSpc>
                <a:spcPct val="100000"/>
              </a:lnSpc>
              <a:spcBef>
                <a:spcPts val="1400"/>
              </a:spcBef>
              <a:buNone/>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normAutofit/>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506538"/>
            <a:ext cx="10515600" cy="471963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Consolas" panose="020B0609020204030204" pitchFamily="49"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Consolas" panose="020B0609020204030204" pitchFamily="49"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Consolas" panose="020B0609020204030204" pitchFamily="49"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Consolas" panose="020B0609020204030204" pitchFamily="49"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Consolas" panose="020B0609020204030204" pitchFamily="49"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normAutofit/>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328930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We built an interactive dashboard with Plotly dash</a:t>
            </a:r>
          </a:p>
          <a:p>
            <a:pPr>
              <a:lnSpc>
                <a:spcPct val="100000"/>
              </a:lnSpc>
              <a:spcBef>
                <a:spcPts val="1400"/>
              </a:spcBef>
            </a:pPr>
            <a:r>
              <a:rPr lang="en-US" sz="2200" dirty="0">
                <a:solidFill>
                  <a:schemeClr val="accent3">
                    <a:lumMod val="25000"/>
                  </a:schemeClr>
                </a:solidFill>
                <a:latin typeface="Consolas" panose="020B0609020204030204" pitchFamily="49"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Consolas" panose="020B0609020204030204" pitchFamily="49" charset="0"/>
              </a:rPr>
              <a:t>We plotted scatter graph showing the relationship with Outcome and Payload Mass (Kg) for the different booster version.</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normAutofit/>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We loaded the data using </a:t>
            </a:r>
            <a:r>
              <a:rPr lang="en-US" sz="2200" dirty="0" err="1">
                <a:solidFill>
                  <a:schemeClr val="accent3">
                    <a:lumMod val="25000"/>
                  </a:schemeClr>
                </a:solidFill>
                <a:latin typeface="Consolas" panose="020B0609020204030204" pitchFamily="49" charset="0"/>
              </a:rPr>
              <a:t>numpy</a:t>
            </a:r>
            <a:r>
              <a:rPr lang="en-US" sz="2200" dirty="0">
                <a:solidFill>
                  <a:schemeClr val="accent3">
                    <a:lumMod val="25000"/>
                  </a:schemeClr>
                </a:solidFill>
                <a:latin typeface="Consolas" panose="020B0609020204030204" pitchFamily="49"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Consolas" panose="020B0609020204030204" pitchFamily="49" charset="0"/>
              </a:rPr>
              <a:t>We built different machine learning models and tune different hyperparameters using </a:t>
            </a:r>
            <a:r>
              <a:rPr lang="en-US" sz="2200" dirty="0" err="1">
                <a:solidFill>
                  <a:schemeClr val="accent3">
                    <a:lumMod val="25000"/>
                  </a:schemeClr>
                </a:solidFill>
                <a:latin typeface="Consolas" panose="020B0609020204030204" pitchFamily="49" charset="0"/>
              </a:rPr>
              <a:t>GridSearchCV</a:t>
            </a:r>
            <a:r>
              <a:rPr lang="en-US" sz="2200" dirty="0">
                <a:solidFill>
                  <a:schemeClr val="accent3">
                    <a:lumMod val="25000"/>
                  </a:schemeClr>
                </a:solidFill>
                <a:latin typeface="Consolas" panose="020B0609020204030204" pitchFamily="49" charset="0"/>
              </a:rPr>
              <a:t>.</a:t>
            </a:r>
          </a:p>
          <a:p>
            <a:pPr>
              <a:lnSpc>
                <a:spcPct val="100000"/>
              </a:lnSpc>
              <a:spcBef>
                <a:spcPts val="1400"/>
              </a:spcBef>
            </a:pPr>
            <a:r>
              <a:rPr lang="en-US" sz="2200" dirty="0">
                <a:solidFill>
                  <a:schemeClr val="accent3">
                    <a:lumMod val="25000"/>
                  </a:schemeClr>
                </a:solidFill>
                <a:latin typeface="Consolas" panose="020B0609020204030204" pitchFamily="49"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Consolas" panose="020B0609020204030204" pitchFamily="49" charset="0"/>
              </a:rPr>
              <a:t>We found the best performing classification model.</a:t>
            </a: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Consolas" panose="020B0609020204030204" pitchFamily="49" charset="0"/>
              </a:rPr>
              <a:t>Exploratory data analysis results</a:t>
            </a:r>
          </a:p>
          <a:p>
            <a:pPr>
              <a:lnSpc>
                <a:spcPct val="100000"/>
              </a:lnSpc>
              <a:spcBef>
                <a:spcPts val="1400"/>
              </a:spcBef>
            </a:pPr>
            <a:r>
              <a:rPr lang="en-US" sz="2200" dirty="0">
                <a:solidFill>
                  <a:schemeClr val="accent3">
                    <a:lumMod val="25000"/>
                  </a:schemeClr>
                </a:solidFill>
                <a:latin typeface="Consolas" panose="020B0609020204030204" pitchFamily="49" charset="0"/>
              </a:rPr>
              <a:t>Interactive analytics demo in screenshots</a:t>
            </a:r>
          </a:p>
          <a:p>
            <a:pPr>
              <a:lnSpc>
                <a:spcPct val="100000"/>
              </a:lnSpc>
              <a:spcBef>
                <a:spcPts val="1400"/>
              </a:spcBef>
            </a:pPr>
            <a:r>
              <a:rPr lang="en-US" sz="2200" dirty="0">
                <a:solidFill>
                  <a:schemeClr val="accent3">
                    <a:lumMod val="25000"/>
                  </a:schemeClr>
                </a:solidFill>
                <a:latin typeface="Consolas" panose="020B0609020204030204" pitchFamily="49"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normAutofit/>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normAutofit/>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598613" y="2057400"/>
            <a:ext cx="10593387" cy="9667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Consolas" panose="020B0609020204030204" pitchFamily="49"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Consolas" panose="020B0609020204030204" pitchFamily="49" charset="0"/>
                <a:ea typeface="+mj-ea"/>
                <a:cs typeface="+mj-cs"/>
              </a:rPr>
              <a:t>Payload vs. Launch Site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Consolas" panose="020B0609020204030204" pitchFamily="49" charset="0"/>
              </a:rPr>
              <a:t>Executive Summary</a:t>
            </a:r>
          </a:p>
          <a:p>
            <a:pPr>
              <a:lnSpc>
                <a:spcPct val="100000"/>
              </a:lnSpc>
              <a:spcBef>
                <a:spcPts val="1400"/>
              </a:spcBef>
            </a:pPr>
            <a:r>
              <a:rPr lang="en-US" sz="2200" dirty="0">
                <a:solidFill>
                  <a:schemeClr val="accent3">
                    <a:lumMod val="25000"/>
                  </a:schemeClr>
                </a:solidFill>
                <a:latin typeface="Consolas" panose="020B0609020204030204" pitchFamily="49" charset="0"/>
              </a:rPr>
              <a:t>Introduction</a:t>
            </a:r>
          </a:p>
          <a:p>
            <a:pPr>
              <a:lnSpc>
                <a:spcPct val="100000"/>
              </a:lnSpc>
              <a:spcBef>
                <a:spcPts val="1400"/>
              </a:spcBef>
            </a:pPr>
            <a:r>
              <a:rPr lang="en-US" sz="2200" dirty="0">
                <a:solidFill>
                  <a:schemeClr val="accent3">
                    <a:lumMod val="25000"/>
                  </a:schemeClr>
                </a:solidFill>
                <a:latin typeface="Consolas" panose="020B0609020204030204" pitchFamily="49" charset="0"/>
              </a:rPr>
              <a:t>Methodology</a:t>
            </a:r>
          </a:p>
          <a:p>
            <a:pPr>
              <a:lnSpc>
                <a:spcPct val="100000"/>
              </a:lnSpc>
              <a:spcBef>
                <a:spcPts val="1400"/>
              </a:spcBef>
            </a:pPr>
            <a:r>
              <a:rPr lang="en-US" sz="2200" dirty="0">
                <a:solidFill>
                  <a:schemeClr val="accent3">
                    <a:lumMod val="25000"/>
                  </a:schemeClr>
                </a:solidFill>
                <a:latin typeface="Consolas" panose="020B0609020204030204" pitchFamily="49" charset="0"/>
              </a:rPr>
              <a:t>Results</a:t>
            </a:r>
          </a:p>
          <a:p>
            <a:pPr>
              <a:lnSpc>
                <a:spcPct val="100000"/>
              </a:lnSpc>
              <a:spcBef>
                <a:spcPts val="1400"/>
              </a:spcBef>
            </a:pPr>
            <a:r>
              <a:rPr lang="en-US" sz="2200" dirty="0">
                <a:solidFill>
                  <a:schemeClr val="accent3">
                    <a:lumMod val="25000"/>
                  </a:schemeClr>
                </a:solidFill>
                <a:latin typeface="Consolas" panose="020B0609020204030204" pitchFamily="49" charset="0"/>
              </a:rPr>
              <a:t>Conclusion</a:t>
            </a:r>
          </a:p>
          <a:p>
            <a:pPr>
              <a:lnSpc>
                <a:spcPct val="100000"/>
              </a:lnSpc>
              <a:spcBef>
                <a:spcPts val="1400"/>
              </a:spcBef>
            </a:pPr>
            <a:r>
              <a:rPr lang="en-US" sz="2200" dirty="0">
                <a:solidFill>
                  <a:schemeClr val="accent3">
                    <a:lumMod val="25000"/>
                  </a:schemeClr>
                </a:solidFill>
                <a:latin typeface="Consolas" panose="020B0609020204030204" pitchFamily="49" charset="0"/>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Consolas" panose="020B0609020204030204" pitchFamily="49" charset="0"/>
                <a:ea typeface="+mj-ea"/>
                <a:cs typeface="+mj-cs"/>
              </a:rPr>
              <a:t>Success Rate vs. Orbit Type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782763"/>
            <a:ext cx="9845675" cy="473075"/>
          </a:xfrm>
          <a:prstGeom prst="rect">
            <a:avLst/>
          </a:prstGeom>
        </p:spPr>
        <p:txBody>
          <a:bodyPr vert="horz" lIns="91440" tIns="45720" rIns="91440" bIns="45720" rtlCol="0">
            <a:normAutofit fontScale="70000" lnSpcReduction="20000"/>
          </a:bodyPr>
          <a:lstStyle/>
          <a:p>
            <a:pPr>
              <a:spcBef>
                <a:spcPts val="1400"/>
              </a:spcBef>
            </a:pPr>
            <a:r>
              <a:rPr lang="en-US" sz="2200" dirty="0">
                <a:latin typeface="Consolas" panose="020B0609020204030204" pitchFamily="49" charset="0"/>
              </a:rPr>
              <a:t>From the plot, we can see that ES-L1, GEO, HEO, SSO, VLEO had the most success rate.</a:t>
            </a:r>
          </a:p>
          <a:p>
            <a:pPr>
              <a:spcBef>
                <a:spcPts val="1400"/>
              </a:spcBef>
            </a:pPr>
            <a:endParaRPr lang="en-US" sz="2000" dirty="0"/>
          </a:p>
        </p:txBody>
      </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1341409" y="2268750"/>
            <a:ext cx="6580559" cy="343926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normAutofit/>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70100"/>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marL="0" indent="0">
              <a:lnSpc>
                <a:spcPct val="100000"/>
              </a:lnSpc>
              <a:spcBef>
                <a:spcPts val="1400"/>
              </a:spcBef>
              <a:buNone/>
            </a:pPr>
            <a:endParaRPr lang="en-US" sz="2200" dirty="0">
              <a:solidFill>
                <a:schemeClr val="accent3">
                  <a:lumMod val="25000"/>
                </a:schemeClr>
              </a:solidFill>
              <a:latin typeface="Consolas" panose="020B0609020204030204" pitchFamily="49"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normAutofit/>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503363" y="2057400"/>
            <a:ext cx="10688637"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Consolas" panose="020B0609020204030204" pitchFamily="49"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Consolas" panose="020B0609020204030204" pitchFamily="49" charset="0"/>
                <a:ea typeface="+mj-ea"/>
                <a:cs typeface="+mj-cs"/>
              </a:rPr>
              <a:t>Launch Success Yearly Trend</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782763"/>
            <a:ext cx="4008438" cy="4394200"/>
          </a:xfrm>
          <a:prstGeom prst="rect">
            <a:avLst/>
          </a:prstGeom>
        </p:spPr>
        <p:txBody>
          <a:bodyPr vert="horz" lIns="91440" tIns="45720" rIns="91440" bIns="45720" rtlCol="0">
            <a:normAutofit/>
          </a:bodyPr>
          <a:lstStyle/>
          <a:p>
            <a:pPr>
              <a:spcBef>
                <a:spcPts val="1400"/>
              </a:spcBef>
            </a:pPr>
            <a:r>
              <a:rPr lang="en-US" sz="2200" dirty="0">
                <a:latin typeface="Consolas" panose="020B0609020204030204" pitchFamily="49" charset="0"/>
              </a:rPr>
              <a:t>From the plot, we can observe that success rate since 2013 kept on increasing till 2020.</a:t>
            </a:r>
          </a:p>
          <a:p>
            <a:pPr>
              <a:spcBef>
                <a:spcPts val="1400"/>
              </a:spcBef>
            </a:pPr>
            <a:endParaRPr lang="en-US" sz="2000" dirty="0"/>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Consolas" panose="020B0609020204030204" pitchFamily="49" charset="0"/>
                <a:ea typeface="+mn-ea"/>
                <a:cs typeface="+mn-cs"/>
              </a:rPr>
              <a:t>All Launch Site Names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782763"/>
            <a:ext cx="4008438" cy="4394200"/>
          </a:xfrm>
          <a:prstGeom prst="rect">
            <a:avLst/>
          </a:prstGeom>
        </p:spPr>
        <p:txBody>
          <a:bodyPr vert="horz" lIns="91440" tIns="45720" rIns="91440" bIns="45720" rtlCol="0">
            <a:normAutofit/>
          </a:bodyPr>
          <a:lstStyle/>
          <a:p>
            <a:pPr>
              <a:spcBef>
                <a:spcPts val="1400"/>
              </a:spcBef>
            </a:pPr>
            <a:r>
              <a:rPr lang="en-US" sz="2200" dirty="0">
                <a:latin typeface="Consolas" panose="020B0609020204030204" pitchFamily="49" charset="0"/>
              </a:rPr>
              <a:t>We used the key word </a:t>
            </a:r>
            <a:r>
              <a:rPr lang="en-US" sz="2200" b="1" dirty="0">
                <a:latin typeface="Consolas" panose="020B0609020204030204" pitchFamily="49" charset="0"/>
              </a:rPr>
              <a:t>DISTINCT</a:t>
            </a:r>
            <a:r>
              <a:rPr lang="en-US" sz="2200" dirty="0">
                <a:latin typeface="Consolas" panose="020B0609020204030204" pitchFamily="49" charset="0"/>
              </a:rPr>
              <a:t> to show only unique launch sites from the SpaceX data.</a:t>
            </a:r>
          </a:p>
          <a:p>
            <a:pPr>
              <a:spcBef>
                <a:spcPts val="1400"/>
              </a:spcBef>
            </a:pPr>
            <a:endParaRPr lang="en-US" sz="2000" dirty="0"/>
          </a:p>
        </p:txBody>
      </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normAutofit/>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10223500" cy="41227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r>
              <a:rPr lang="en-US" sz="2200" dirty="0">
                <a:solidFill>
                  <a:schemeClr val="accent3">
                    <a:lumMod val="25000"/>
                  </a:schemeClr>
                </a:solidFill>
                <a:latin typeface="Consolas" panose="020B0609020204030204" pitchFamily="49"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normAutofit/>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Consolas" panose="020B0609020204030204" pitchFamily="49" charset="0"/>
                <a:ea typeface="+mj-ea"/>
                <a:cs typeface="+mj-cs"/>
              </a:rPr>
              <a:t>Average Payload Mass by F9 v1.1</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2438400"/>
            <a:ext cx="3505200" cy="3786188"/>
          </a:xfrm>
          <a:prstGeom prst="rect">
            <a:avLst/>
          </a:prstGeom>
        </p:spPr>
        <p:txBody>
          <a:bodyPr vert="horz" lIns="91440" tIns="45720" rIns="91440" bIns="45720" rtlCol="0">
            <a:normAutofit/>
          </a:bodyPr>
          <a:lstStyle/>
          <a:p>
            <a:pPr>
              <a:spcBef>
                <a:spcPts val="1400"/>
              </a:spcBef>
            </a:pPr>
            <a:r>
              <a:rPr lang="en-US" sz="2000" dirty="0">
                <a:latin typeface="Consolas" panose="020B0609020204030204" pitchFamily="49" charset="0"/>
              </a:rPr>
              <a:t>We calculated the average payload mass carried by booster version F9 v1.1 as 2928.4</a:t>
            </a:r>
          </a:p>
          <a:p>
            <a:pPr>
              <a:spcBef>
                <a:spcPts val="1400"/>
              </a:spcBef>
            </a:pPr>
            <a:endParaRPr lang="en-US" sz="2000" dirty="0"/>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Consolas" panose="020B0609020204030204" pitchFamily="49" charset="0"/>
                <a:ea typeface="+mj-ea"/>
                <a:cs typeface="+mj-cs"/>
              </a:rPr>
              <a:t>First Successful Ground Landing Date</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782763"/>
            <a:ext cx="4008438" cy="4394200"/>
          </a:xfrm>
          <a:prstGeom prst="rect">
            <a:avLst/>
          </a:prstGeom>
        </p:spPr>
        <p:txBody>
          <a:bodyPr vert="horz" lIns="91440" tIns="45720" rIns="91440" bIns="45720" rtlCol="0">
            <a:normAutofit/>
          </a:bodyPr>
          <a:lstStyle/>
          <a:p>
            <a:pPr>
              <a:spcBef>
                <a:spcPts val="1400"/>
              </a:spcBef>
            </a:pPr>
            <a:r>
              <a:rPr lang="en-US" sz="1800" dirty="0">
                <a:latin typeface="Consolas" panose="020B0609020204030204" pitchFamily="49" charset="0"/>
              </a:rPr>
              <a:t>We observed that the dates of the first successful landing outcome on ground pad was 22</a:t>
            </a:r>
            <a:r>
              <a:rPr lang="en-US" sz="1800" baseline="30000" dirty="0">
                <a:latin typeface="Consolas" panose="020B0609020204030204" pitchFamily="49" charset="0"/>
              </a:rPr>
              <a:t>nd</a:t>
            </a:r>
            <a:r>
              <a:rPr lang="en-US" sz="1800" dirty="0">
                <a:latin typeface="Consolas" panose="020B0609020204030204" pitchFamily="49" charset="0"/>
              </a:rPr>
              <a:t> December 2015</a:t>
            </a:r>
          </a:p>
        </p:txBody>
      </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Consolas" panose="020B0609020204030204" pitchFamily="49"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86738" y="1782763"/>
            <a:ext cx="4005262" cy="4394200"/>
          </a:xfrm>
          <a:prstGeom prst="rect">
            <a:avLst/>
          </a:prstGeom>
        </p:spPr>
        <p:txBody>
          <a:bodyPr vert="horz" lIns="91440" tIns="45720" rIns="91440" bIns="45720" rtlCol="0">
            <a:normAutofit/>
          </a:bodyPr>
          <a:lstStyle/>
          <a:p>
            <a:pPr>
              <a:spcBef>
                <a:spcPts val="1400"/>
              </a:spcBef>
            </a:pPr>
            <a:r>
              <a:rPr lang="en-US" sz="2000" dirty="0">
                <a:latin typeface="Consolas" panose="020B0609020204030204" pitchFamily="49" charset="0"/>
              </a:rPr>
              <a:t>We used the </a:t>
            </a:r>
            <a:r>
              <a:rPr lang="en-US" sz="2000" b="1" dirty="0">
                <a:latin typeface="Consolas" panose="020B0609020204030204" pitchFamily="49" charset="0"/>
              </a:rPr>
              <a:t>WHERE</a:t>
            </a:r>
            <a:r>
              <a:rPr lang="en-US" sz="2000" dirty="0">
                <a:latin typeface="Consolas" panose="020B0609020204030204" pitchFamily="49" charset="0"/>
              </a:rPr>
              <a:t> clause to filter for boosters which have successfully landed on drone ship and applied the </a:t>
            </a:r>
            <a:r>
              <a:rPr lang="en-US" sz="2000" b="1" dirty="0">
                <a:latin typeface="Consolas" panose="020B0609020204030204" pitchFamily="49" charset="0"/>
              </a:rPr>
              <a:t>AND</a:t>
            </a:r>
            <a:r>
              <a:rPr lang="en-US" sz="2000" dirty="0">
                <a:latin typeface="Consolas" panose="020B0609020204030204" pitchFamily="49" charset="0"/>
              </a:rPr>
              <a:t> condition to determine successful landing with payload mass greater than 4000 but less than 6000</a:t>
            </a:r>
          </a:p>
          <a:p>
            <a:pPr>
              <a:spcBef>
                <a:spcPts val="1400"/>
              </a:spcBef>
            </a:pPr>
            <a:endParaRPr lang="en-US" sz="2000" dirty="0"/>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Consolas" panose="020B0609020204030204" pitchFamily="49" charset="0"/>
              </a:rPr>
              <a:t>Summary of methodologies</a:t>
            </a: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Data Collection through API</a:t>
            </a: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Data Wrangling</a:t>
            </a: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Consolas" panose="020B0609020204030204" pitchFamily="49" charset="0"/>
              </a:rPr>
              <a:t>Summary of all results</a:t>
            </a:r>
            <a:endParaRPr lang="en-US" sz="1800" dirty="0">
              <a:solidFill>
                <a:schemeClr val="accent3">
                  <a:lumMod val="25000"/>
                </a:schemeClr>
              </a:solidFill>
              <a:latin typeface="Consolas" panose="020B0609020204030204" pitchFamily="49" charset="0"/>
            </a:endParaRP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Consolas" panose="020B0609020204030204" pitchFamily="49" charset="0"/>
              </a:rPr>
              <a:t>Predictive Analytics result</a:t>
            </a:r>
          </a:p>
          <a:p>
            <a:pPr>
              <a:lnSpc>
                <a:spcPct val="100000"/>
              </a:lnSpc>
              <a:spcBef>
                <a:spcPts val="1400"/>
              </a:spcBef>
            </a:pPr>
            <a:endParaRPr lang="en-US" sz="2200" dirty="0">
              <a:solidFill>
                <a:schemeClr val="accent3">
                  <a:lumMod val="25000"/>
                </a:schemeClr>
              </a:solidFill>
              <a:latin typeface="Consolas" panose="020B0609020204030204" pitchFamily="49"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Consolas" panose="020B0609020204030204" pitchFamily="49" charset="0"/>
                <a:ea typeface="+mj-ea"/>
                <a:cs typeface="+mj-cs"/>
              </a:rPr>
              <a:t>Total Number of Successful and Failure Mission Outcomes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86738" y="1782763"/>
            <a:ext cx="4005262" cy="4394200"/>
          </a:xfrm>
          <a:prstGeom prst="rect">
            <a:avLst/>
          </a:prstGeom>
        </p:spPr>
        <p:txBody>
          <a:bodyPr vert="horz" lIns="91440" tIns="45720" rIns="91440" bIns="45720" rtlCol="0">
            <a:normAutofit/>
          </a:bodyPr>
          <a:lstStyle/>
          <a:p>
            <a:pPr>
              <a:spcBef>
                <a:spcPts val="1400"/>
              </a:spcBef>
            </a:pPr>
            <a:r>
              <a:rPr lang="en-US" sz="2000" dirty="0">
                <a:latin typeface="Consolas" panose="020B0609020204030204" pitchFamily="49" charset="0"/>
              </a:rPr>
              <a:t>We used wildcard like ‘%’ to filter for </a:t>
            </a:r>
            <a:r>
              <a:rPr lang="en-US" sz="2000" b="1" dirty="0">
                <a:latin typeface="Consolas" panose="020B0609020204030204" pitchFamily="49" charset="0"/>
              </a:rPr>
              <a:t>WHERE</a:t>
            </a:r>
            <a:r>
              <a:rPr lang="en-US" sz="2000" dirty="0">
                <a:latin typeface="Consolas" panose="020B0609020204030204" pitchFamily="49" charset="0"/>
              </a:rPr>
              <a:t> </a:t>
            </a:r>
            <a:r>
              <a:rPr lang="en-US" sz="2000" dirty="0" err="1">
                <a:latin typeface="Consolas" panose="020B0609020204030204" pitchFamily="49" charset="0"/>
              </a:rPr>
              <a:t>MissionOutcome</a:t>
            </a:r>
            <a:r>
              <a:rPr lang="en-US" sz="2000" dirty="0">
                <a:latin typeface="Consolas" panose="020B0609020204030204" pitchFamily="49" charset="0"/>
              </a:rPr>
              <a:t> was a success or a failure. </a:t>
            </a:r>
          </a:p>
          <a:p>
            <a:pPr>
              <a:spcBef>
                <a:spcPts val="1400"/>
              </a:spcBef>
            </a:pPr>
            <a:endParaRPr lang="en-US" sz="2000" dirty="0"/>
          </a:p>
        </p:txBody>
      </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Consolas" panose="020B0609020204030204" pitchFamily="49" charset="0"/>
                <a:ea typeface="+mj-ea"/>
                <a:cs typeface="+mj-cs"/>
              </a:rPr>
              <a:t>Boosters Carried Maximum Payload</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2193925"/>
            <a:ext cx="3427413" cy="3908425"/>
          </a:xfrm>
          <a:prstGeom prst="rect">
            <a:avLst/>
          </a:prstGeom>
        </p:spPr>
        <p:txBody>
          <a:bodyPr vert="horz" lIns="91440" tIns="45720" rIns="91440" bIns="45720" rtlCol="0">
            <a:normAutofit/>
          </a:bodyPr>
          <a:lstStyle/>
          <a:p>
            <a:pPr>
              <a:spcBef>
                <a:spcPts val="1400"/>
              </a:spcBef>
            </a:pPr>
            <a:r>
              <a:rPr lang="en-US" sz="1700" dirty="0">
                <a:latin typeface="Consolas" panose="020B0609020204030204" pitchFamily="49" charset="0"/>
              </a:rPr>
              <a:t>We determined the booster that have carried the maximum payload using a subquery in the </a:t>
            </a:r>
            <a:r>
              <a:rPr lang="en-US" sz="1700" b="1" dirty="0">
                <a:latin typeface="Consolas" panose="020B0609020204030204" pitchFamily="49" charset="0"/>
              </a:rPr>
              <a:t>WHERE</a:t>
            </a:r>
            <a:r>
              <a:rPr lang="en-US" sz="1700" dirty="0">
                <a:latin typeface="Consolas" panose="020B0609020204030204" pitchFamily="49" charset="0"/>
              </a:rPr>
              <a:t> clause and the </a:t>
            </a:r>
            <a:r>
              <a:rPr lang="en-US" sz="1700" b="1" dirty="0">
                <a:latin typeface="Consolas" panose="020B0609020204030204" pitchFamily="49" charset="0"/>
              </a:rPr>
              <a:t>MAX() </a:t>
            </a:r>
            <a:r>
              <a:rPr lang="en-US" sz="1700" dirty="0">
                <a:latin typeface="Consolas" panose="020B0609020204030204" pitchFamily="49"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normAutofit/>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We used a combinations of the </a:t>
            </a:r>
            <a:r>
              <a:rPr lang="en-US" sz="2200" b="1" dirty="0">
                <a:solidFill>
                  <a:schemeClr val="accent3">
                    <a:lumMod val="25000"/>
                  </a:schemeClr>
                </a:solidFill>
                <a:latin typeface="Consolas" panose="020B0609020204030204" pitchFamily="49" charset="0"/>
              </a:rPr>
              <a:t>WHERE</a:t>
            </a:r>
            <a:r>
              <a:rPr lang="en-US" sz="2200" dirty="0">
                <a:solidFill>
                  <a:schemeClr val="accent3">
                    <a:lumMod val="25000"/>
                  </a:schemeClr>
                </a:solidFill>
                <a:latin typeface="Consolas" panose="020B0609020204030204" pitchFamily="49" charset="0"/>
              </a:rPr>
              <a:t> clause, </a:t>
            </a:r>
            <a:r>
              <a:rPr lang="en-US" sz="2200" b="1" dirty="0">
                <a:solidFill>
                  <a:schemeClr val="accent3">
                    <a:lumMod val="25000"/>
                  </a:schemeClr>
                </a:solidFill>
                <a:latin typeface="Consolas" panose="020B0609020204030204" pitchFamily="49" charset="0"/>
              </a:rPr>
              <a:t>LIKE</a:t>
            </a:r>
            <a:r>
              <a:rPr lang="en-US" sz="2200" dirty="0">
                <a:solidFill>
                  <a:schemeClr val="accent3">
                    <a:lumMod val="25000"/>
                  </a:schemeClr>
                </a:solidFill>
                <a:latin typeface="Consolas" panose="020B0609020204030204" pitchFamily="49" charset="0"/>
              </a:rPr>
              <a:t>, </a:t>
            </a:r>
            <a:r>
              <a:rPr lang="en-US" sz="2200" b="1" dirty="0">
                <a:solidFill>
                  <a:schemeClr val="accent3">
                    <a:lumMod val="25000"/>
                  </a:schemeClr>
                </a:solidFill>
                <a:latin typeface="Consolas" panose="020B0609020204030204" pitchFamily="49" charset="0"/>
              </a:rPr>
              <a:t>AND</a:t>
            </a:r>
            <a:r>
              <a:rPr lang="en-US" sz="2200" dirty="0">
                <a:solidFill>
                  <a:schemeClr val="accent3">
                    <a:lumMod val="25000"/>
                  </a:schemeClr>
                </a:solidFill>
                <a:latin typeface="Consolas" panose="020B0609020204030204" pitchFamily="49" charset="0"/>
              </a:rPr>
              <a:t>, and </a:t>
            </a:r>
            <a:r>
              <a:rPr lang="en-US" sz="2200" b="1" dirty="0">
                <a:solidFill>
                  <a:schemeClr val="accent3">
                    <a:lumMod val="25000"/>
                  </a:schemeClr>
                </a:solidFill>
                <a:latin typeface="Consolas" panose="020B0609020204030204" pitchFamily="49" charset="0"/>
              </a:rPr>
              <a:t>BETWEEN</a:t>
            </a:r>
            <a:r>
              <a:rPr lang="en-US" sz="2200" dirty="0">
                <a:solidFill>
                  <a:schemeClr val="accent3">
                    <a:lumMod val="25000"/>
                  </a:schemeClr>
                </a:solidFill>
                <a:latin typeface="Consolas" panose="020B0609020204030204" pitchFamily="49" charset="0"/>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Consolas" panose="020B0609020204030204" pitchFamily="49" charset="0"/>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Consolas" panose="020B0609020204030204" pitchFamily="49" charset="0"/>
                <a:ea typeface="+mj-ea"/>
                <a:cs typeface="+mj-cs"/>
              </a:rPr>
              <a:t>Rank Landing Outcomes Between 2010-06-04 and 2017-03-20</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86738" y="1782763"/>
            <a:ext cx="4005262" cy="4394200"/>
          </a:xfrm>
          <a:prstGeom prst="rect">
            <a:avLst/>
          </a:prstGeom>
        </p:spPr>
        <p:txBody>
          <a:bodyPr vert="horz" lIns="91440" tIns="45720" rIns="91440" bIns="45720" rtlCol="0">
            <a:normAutofit fontScale="92500" lnSpcReduction="20000"/>
          </a:bodyPr>
          <a:lstStyle/>
          <a:p>
            <a:pPr>
              <a:spcBef>
                <a:spcPts val="1400"/>
              </a:spcBef>
            </a:pPr>
            <a:r>
              <a:rPr lang="en-US" sz="2000" dirty="0">
                <a:latin typeface="Consolas" panose="020B0609020204030204" pitchFamily="49" charset="0"/>
              </a:rPr>
              <a:t>We selected Landing outcomes and the </a:t>
            </a:r>
            <a:r>
              <a:rPr lang="en-US" sz="2000" b="1" dirty="0">
                <a:latin typeface="Consolas" panose="020B0609020204030204" pitchFamily="49" charset="0"/>
              </a:rPr>
              <a:t>COUNT</a:t>
            </a:r>
            <a:r>
              <a:rPr lang="en-US" sz="2000" dirty="0">
                <a:latin typeface="Consolas" panose="020B0609020204030204" pitchFamily="49" charset="0"/>
              </a:rPr>
              <a:t> of landing outcomes from the data and used the </a:t>
            </a:r>
            <a:r>
              <a:rPr lang="en-US" sz="2000" b="1" dirty="0">
                <a:latin typeface="Consolas" panose="020B0609020204030204" pitchFamily="49" charset="0"/>
              </a:rPr>
              <a:t>WHERE</a:t>
            </a:r>
            <a:r>
              <a:rPr lang="en-US" sz="2000" dirty="0">
                <a:latin typeface="Consolas" panose="020B0609020204030204" pitchFamily="49" charset="0"/>
              </a:rPr>
              <a:t> clause to filter for landing outcomes </a:t>
            </a:r>
            <a:r>
              <a:rPr lang="en-US" sz="2000" b="1" dirty="0">
                <a:latin typeface="Consolas" panose="020B0609020204030204" pitchFamily="49" charset="0"/>
              </a:rPr>
              <a:t>BETWEEN</a:t>
            </a:r>
            <a:r>
              <a:rPr lang="en-US" sz="2000" dirty="0">
                <a:latin typeface="Consolas" panose="020B0609020204030204" pitchFamily="49" charset="0"/>
              </a:rPr>
              <a:t> 2010-06-04 to 2010-03-20.</a:t>
            </a:r>
          </a:p>
          <a:p>
            <a:pPr>
              <a:spcBef>
                <a:spcPts val="1400"/>
              </a:spcBef>
            </a:pPr>
            <a:r>
              <a:rPr lang="en-US" sz="2000" dirty="0">
                <a:latin typeface="Consolas" panose="020B0609020204030204" pitchFamily="49" charset="0"/>
              </a:rPr>
              <a:t>We applied the </a:t>
            </a:r>
            <a:r>
              <a:rPr lang="en-US" sz="2000" b="1" dirty="0">
                <a:latin typeface="Consolas" panose="020B0609020204030204" pitchFamily="49" charset="0"/>
              </a:rPr>
              <a:t>GROUP BY </a:t>
            </a:r>
            <a:r>
              <a:rPr lang="en-US" sz="2000" dirty="0">
                <a:latin typeface="Consolas" panose="020B0609020204030204" pitchFamily="49" charset="0"/>
              </a:rPr>
              <a:t>clause to group the landing outcomes and the </a:t>
            </a:r>
            <a:r>
              <a:rPr lang="en-US" sz="2000" b="1" dirty="0">
                <a:latin typeface="Consolas" panose="020B0609020204030204" pitchFamily="49" charset="0"/>
              </a:rPr>
              <a:t>ORDER BY </a:t>
            </a:r>
            <a:r>
              <a:rPr lang="en-US" sz="2000" dirty="0">
                <a:latin typeface="Consolas" panose="020B0609020204030204" pitchFamily="49" charset="0"/>
              </a:rPr>
              <a:t>clause to order the grouped landing outcome in descending order.</a:t>
            </a:r>
          </a:p>
          <a:p>
            <a:pPr>
              <a:spcBef>
                <a:spcPts val="1400"/>
              </a:spcBef>
            </a:pPr>
            <a:endParaRPr lang="en-US" sz="2000" dirty="0"/>
          </a:p>
        </p:txBody>
      </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normAutofit/>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0" y="1308100"/>
            <a:ext cx="10515600" cy="4718050"/>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normAutofit/>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1503363" y="1254125"/>
            <a:ext cx="10688637" cy="4772025"/>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normAutofit/>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0" y="1362075"/>
            <a:ext cx="10091738" cy="506571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normAutofit/>
          </a:bodyPr>
          <a:lstStyle/>
          <a:p>
            <a:fld id="{5075537C-CA84-1446-933C-8E9D027F9201}" type="slidenum">
              <a:rPr lang="en-US" smtClean="0"/>
              <a:t>39</a:t>
            </a:fld>
            <a:endParaRPr lang="en-US"/>
          </a:p>
        </p:txBody>
      </p:sp>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0" y="1454150"/>
            <a:ext cx="10687050" cy="4772025"/>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Consolas" panose="020B0609020204030204" pitchFamily="49" charset="0"/>
              </a:rPr>
              <a:t>Project background and context</a:t>
            </a:r>
          </a:p>
          <a:p>
            <a:pPr marL="457200" lvl="1" indent="0" algn="just">
              <a:spcBef>
                <a:spcPts val="1400"/>
              </a:spcBef>
              <a:buNone/>
            </a:pPr>
            <a:r>
              <a:rPr lang="en-US" sz="1800" dirty="0">
                <a:solidFill>
                  <a:schemeClr val="accent3">
                    <a:lumMod val="25000"/>
                  </a:schemeClr>
                </a:solidFill>
                <a:latin typeface="Consolas" panose="020B0609020204030204" pitchFamily="49"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Consolas" panose="020B0609020204030204" pitchFamily="49" charset="0"/>
              </a:rPr>
              <a:t>Problems you want to find answers</a:t>
            </a:r>
          </a:p>
          <a:p>
            <a:pPr lvl="1">
              <a:spcBef>
                <a:spcPts val="1400"/>
              </a:spcBef>
              <a:buFontTx/>
              <a:buChar char="-"/>
            </a:pPr>
            <a:r>
              <a:rPr lang="en-US" sz="1800" dirty="0">
                <a:solidFill>
                  <a:schemeClr val="accent3">
                    <a:lumMod val="25000"/>
                  </a:schemeClr>
                </a:solidFill>
                <a:latin typeface="Consolas" panose="020B0609020204030204" pitchFamily="49" charset="0"/>
              </a:rPr>
              <a:t>What factors determine if the rocket will land successfully?</a:t>
            </a:r>
          </a:p>
          <a:p>
            <a:pPr lvl="1">
              <a:spcBef>
                <a:spcPts val="1400"/>
              </a:spcBef>
              <a:buFontTx/>
              <a:buChar char="-"/>
            </a:pPr>
            <a:r>
              <a:rPr lang="en-US" sz="1800" dirty="0">
                <a:solidFill>
                  <a:schemeClr val="accent3">
                    <a:lumMod val="25000"/>
                  </a:schemeClr>
                </a:solidFill>
                <a:latin typeface="Consolas" panose="020B0609020204030204" pitchFamily="49"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Consolas" panose="020B0609020204030204" pitchFamily="49"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0" y="1243013"/>
            <a:ext cx="7791450" cy="4440237"/>
          </a:xfrm>
          <a:prstGeom prst="rect">
            <a:avLst/>
          </a:prstGeom>
        </p:spPr>
      </p:pic>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Pie chart showing the Launch site with the highest launch success ratio</a:t>
            </a:r>
          </a:p>
          <a:p>
            <a:endParaRPr lang="en-US" dirty="0">
              <a:solidFill>
                <a:srgbClr val="0B49CB"/>
              </a:solidFill>
              <a:latin typeface="Consolas" panose="020B0609020204030204" pitchFamily="49" charset="0"/>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Consolas" panose="020B0609020204030204" pitchFamily="49" charset="0"/>
                <a:ea typeface="+mj-ea"/>
                <a:cs typeface="+mj-cs"/>
              </a:rPr>
              <a:t>Scatter plot of Payload vs Launch Outcome for all sites, with different payload selected in the range slider</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0" y="2190750"/>
            <a:ext cx="10515600" cy="378618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Consolas" panose="020B0609020204030204" pitchFamily="49" charset="0"/>
                <a:ea typeface="+mj-ea"/>
                <a:cs typeface="+mj-cs"/>
              </a:rPr>
              <a:t>Classification Accuracy</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189663" y="587375"/>
            <a:ext cx="6002337" cy="1644650"/>
          </a:xfrm>
          <a:prstGeom prst="rect">
            <a:avLst/>
          </a:prstGeom>
        </p:spPr>
        <p:txBody>
          <a:bodyPr vert="horz" lIns="91440" tIns="45720" rIns="91440" bIns="45720" rtlCol="0" anchor="ctr">
            <a:normAutofit/>
          </a:bodyPr>
          <a:lstStyle/>
          <a:p>
            <a:pPr>
              <a:spcBef>
                <a:spcPts val="1400"/>
              </a:spcBef>
            </a:pPr>
            <a:r>
              <a:rPr lang="en-US" sz="2200" dirty="0">
                <a:latin typeface="Consolas" panose="020B0609020204030204" pitchFamily="49"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normAutofit/>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0" y="2057400"/>
            <a:ext cx="57912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normAutofit/>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0" y="1506538"/>
            <a:ext cx="10515600" cy="451961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Consolas" panose="020B0609020204030204" pitchFamily="49" charset="0"/>
              </a:rPr>
              <a:t>We can conclude that:</a:t>
            </a:r>
          </a:p>
          <a:p>
            <a:pPr>
              <a:lnSpc>
                <a:spcPct val="100000"/>
              </a:lnSpc>
              <a:spcBef>
                <a:spcPts val="1400"/>
              </a:spcBef>
            </a:pPr>
            <a:r>
              <a:rPr lang="en-US" sz="2200" dirty="0">
                <a:solidFill>
                  <a:schemeClr val="accent3">
                    <a:lumMod val="25000"/>
                  </a:schemeClr>
                </a:solidFill>
                <a:latin typeface="Consolas" panose="020B0609020204030204" pitchFamily="49" charset="0"/>
              </a:rPr>
              <a:t>The larger the flight amount at a launch site, the greater the success rate at a launch site.</a:t>
            </a:r>
          </a:p>
          <a:p>
            <a:pPr>
              <a:lnSpc>
                <a:spcPct val="100000"/>
              </a:lnSpc>
              <a:spcBef>
                <a:spcPts val="1400"/>
              </a:spcBef>
            </a:pPr>
            <a:r>
              <a:rPr lang="en-US" sz="2200" dirty="0">
                <a:latin typeface="Consolas" panose="020B0609020204030204" pitchFamily="49" charset="0"/>
              </a:rPr>
              <a:t>Launch success rate started to increase in 2013 till 2020.</a:t>
            </a:r>
          </a:p>
          <a:p>
            <a:pPr>
              <a:lnSpc>
                <a:spcPct val="100000"/>
              </a:lnSpc>
              <a:spcBef>
                <a:spcPts val="1400"/>
              </a:spcBef>
            </a:pPr>
            <a:r>
              <a:rPr lang="en-US" sz="2200" dirty="0">
                <a:solidFill>
                  <a:schemeClr val="accent3">
                    <a:lumMod val="25000"/>
                  </a:schemeClr>
                </a:solidFill>
                <a:latin typeface="Consolas" panose="020B0609020204030204" pitchFamily="49" charset="0"/>
              </a:rPr>
              <a:t>Orbits </a:t>
            </a:r>
            <a:r>
              <a:rPr lang="en-US" sz="2200" dirty="0">
                <a:latin typeface="Consolas" panose="020B0609020204030204" pitchFamily="49" charset="0"/>
              </a:rPr>
              <a:t>ES-L1, GEO, HEO, SSO, VLEO had the most success rate.</a:t>
            </a:r>
            <a:endParaRPr lang="en-US" sz="2200" dirty="0">
              <a:solidFill>
                <a:schemeClr val="accent3">
                  <a:lumMod val="25000"/>
                </a:schemeClr>
              </a:solidFill>
              <a:latin typeface="Consolas" panose="020B0609020204030204" pitchFamily="49" charset="0"/>
            </a:endParaRPr>
          </a:p>
          <a:p>
            <a:pPr>
              <a:lnSpc>
                <a:spcPct val="100000"/>
              </a:lnSpc>
              <a:spcBef>
                <a:spcPts val="1400"/>
              </a:spcBef>
            </a:pPr>
            <a:r>
              <a:rPr lang="en-US" sz="2200" dirty="0">
                <a:solidFill>
                  <a:schemeClr val="accent3">
                    <a:lumMod val="25000"/>
                  </a:schemeClr>
                </a:solidFill>
                <a:latin typeface="Consolas" panose="020B0609020204030204" pitchFamily="49" charset="0"/>
              </a:rPr>
              <a:t>KSC LC-39A had the most successful launches of any sites.</a:t>
            </a:r>
          </a:p>
          <a:p>
            <a:pPr>
              <a:lnSpc>
                <a:spcPct val="100000"/>
              </a:lnSpc>
              <a:spcBef>
                <a:spcPts val="1400"/>
              </a:spcBef>
            </a:pPr>
            <a:r>
              <a:rPr lang="en-US" sz="2200" dirty="0">
                <a:solidFill>
                  <a:schemeClr val="accent3">
                    <a:lumMod val="25000"/>
                  </a:schemeClr>
                </a:solidFill>
                <a:latin typeface="Consolas" panose="020B0609020204030204" pitchFamily="49"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Consolas" panose="020B0609020204030204" pitchFamily="49"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normAutofit/>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normAutofit/>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Consolas" panose="020B0609020204030204" pitchFamily="49" charset="0"/>
              </a:rPr>
              <a:t>Executive Summary</a:t>
            </a:r>
          </a:p>
          <a:p>
            <a:pPr>
              <a:lnSpc>
                <a:spcPct val="120000"/>
              </a:lnSpc>
              <a:spcBef>
                <a:spcPts val="1400"/>
              </a:spcBef>
            </a:pPr>
            <a:r>
              <a:rPr lang="en-US" sz="8800" dirty="0">
                <a:solidFill>
                  <a:schemeClr val="accent3">
                    <a:lumMod val="25000"/>
                  </a:schemeClr>
                </a:solidFill>
                <a:latin typeface="Consolas" panose="020B0609020204030204" pitchFamily="49" charset="0"/>
              </a:rPr>
              <a:t>Data collection methodology:</a:t>
            </a:r>
          </a:p>
          <a:p>
            <a:pPr lvl="1">
              <a:lnSpc>
                <a:spcPct val="120000"/>
              </a:lnSpc>
              <a:spcBef>
                <a:spcPts val="1400"/>
              </a:spcBef>
            </a:pPr>
            <a:r>
              <a:rPr lang="en-US" sz="7600" dirty="0">
                <a:solidFill>
                  <a:schemeClr val="bg2">
                    <a:lumMod val="50000"/>
                  </a:schemeClr>
                </a:solidFill>
                <a:latin typeface="Consolas" panose="020B0609020204030204" pitchFamily="49" charset="0"/>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Consolas" panose="020B0609020204030204" pitchFamily="49" charset="0"/>
              </a:rPr>
              <a:t>Perform data wrangling</a:t>
            </a:r>
          </a:p>
          <a:p>
            <a:pPr lvl="1">
              <a:lnSpc>
                <a:spcPct val="120000"/>
              </a:lnSpc>
              <a:spcBef>
                <a:spcPts val="1400"/>
              </a:spcBef>
            </a:pPr>
            <a:r>
              <a:rPr lang="en-US" sz="7600" dirty="0">
                <a:solidFill>
                  <a:schemeClr val="bg2">
                    <a:lumMod val="50000"/>
                  </a:schemeClr>
                </a:solidFill>
                <a:latin typeface="Consolas" panose="020B0609020204030204" pitchFamily="49" charset="0"/>
              </a:rPr>
              <a:t>One-hot encoding was applied to categorical features</a:t>
            </a:r>
          </a:p>
          <a:p>
            <a:pPr>
              <a:lnSpc>
                <a:spcPct val="120000"/>
              </a:lnSpc>
              <a:spcBef>
                <a:spcPts val="1400"/>
              </a:spcBef>
            </a:pPr>
            <a:r>
              <a:rPr lang="en-US" sz="8800" dirty="0">
                <a:solidFill>
                  <a:schemeClr val="accent3">
                    <a:lumMod val="25000"/>
                  </a:schemeClr>
                </a:solidFill>
                <a:latin typeface="Consolas" panose="020B0609020204030204" pitchFamily="49" charset="0"/>
              </a:rPr>
              <a:t>Perform exploratory data analysis (EDA) using visualization and SQL</a:t>
            </a:r>
          </a:p>
          <a:p>
            <a:pPr>
              <a:lnSpc>
                <a:spcPct val="120000"/>
              </a:lnSpc>
              <a:spcBef>
                <a:spcPts val="1400"/>
              </a:spcBef>
            </a:pPr>
            <a:r>
              <a:rPr lang="en-US" sz="8800" dirty="0">
                <a:solidFill>
                  <a:schemeClr val="accent3">
                    <a:lumMod val="25000"/>
                  </a:schemeClr>
                </a:solidFill>
                <a:latin typeface="Consolas" panose="020B0609020204030204" pitchFamily="49" charset="0"/>
              </a:rPr>
              <a:t>Perform interactive visual analytics using Folium and Plotly Dash</a:t>
            </a:r>
          </a:p>
          <a:p>
            <a:pPr>
              <a:lnSpc>
                <a:spcPct val="120000"/>
              </a:lnSpc>
              <a:spcBef>
                <a:spcPts val="1400"/>
              </a:spcBef>
            </a:pPr>
            <a:r>
              <a:rPr lang="en-US" sz="8800" dirty="0">
                <a:solidFill>
                  <a:schemeClr val="accent3">
                    <a:lumMod val="25000"/>
                  </a:schemeClr>
                </a:solidFill>
                <a:latin typeface="Consolas" panose="020B0609020204030204" pitchFamily="49" charset="0"/>
              </a:rPr>
              <a:t>Perform predictive analysis using classification models</a:t>
            </a:r>
          </a:p>
          <a:p>
            <a:pPr lvl="1">
              <a:lnSpc>
                <a:spcPct val="120000"/>
              </a:lnSpc>
              <a:spcBef>
                <a:spcPts val="1400"/>
              </a:spcBef>
            </a:pPr>
            <a:r>
              <a:rPr lang="en-US" sz="7600" dirty="0">
                <a:solidFill>
                  <a:schemeClr val="bg2">
                    <a:lumMod val="50000"/>
                  </a:schemeClr>
                </a:solidFill>
                <a:latin typeface="Consolas" panose="020B0609020204030204" pitchFamily="49" charset="0"/>
              </a:rPr>
              <a:t>How to build, tune, evaluate classification models</a:t>
            </a:r>
          </a:p>
          <a:p>
            <a:pPr>
              <a:lnSpc>
                <a:spcPct val="120000"/>
              </a:lnSpc>
              <a:spcBef>
                <a:spcPts val="1400"/>
              </a:spcBef>
            </a:pPr>
            <a:endParaRPr lang="en-US" sz="88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Consolas" panose="020B0609020204030204" pitchFamily="49" charset="0"/>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normAutofit/>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03350"/>
            <a:ext cx="10218738" cy="4773613"/>
          </a:xfrm>
          <a:prstGeom prst="rect">
            <a:avLst/>
          </a:prstGeom>
        </p:spPr>
        <p:txBody>
          <a:bodyPr/>
          <a:lstStyle/>
          <a:p>
            <a:pPr algn="just">
              <a:lnSpc>
                <a:spcPct val="100000"/>
              </a:lnSpc>
              <a:spcBef>
                <a:spcPts val="1400"/>
              </a:spcBef>
            </a:pPr>
            <a:r>
              <a:rPr lang="en-US" sz="2200" dirty="0">
                <a:solidFill>
                  <a:schemeClr val="accent3">
                    <a:lumMod val="25000"/>
                  </a:schemeClr>
                </a:solidFill>
                <a:latin typeface="Consolas" panose="020B0609020204030204" pitchFamily="49"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Consolas" panose="020B0609020204030204" pitchFamily="49"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Consolas" panose="020B0609020204030204" pitchFamily="49" charset="0"/>
              </a:rPr>
              <a:t>Next, we decoded the response content as a Json using .json() function call and turn it into a pandas </a:t>
            </a:r>
            <a:r>
              <a:rPr lang="en-US" sz="1900" dirty="0" err="1">
                <a:solidFill>
                  <a:schemeClr val="accent3">
                    <a:lumMod val="25000"/>
                  </a:schemeClr>
                </a:solidFill>
                <a:latin typeface="Consolas" panose="020B0609020204030204" pitchFamily="49" charset="0"/>
              </a:rPr>
              <a:t>dataframe</a:t>
            </a:r>
            <a:r>
              <a:rPr lang="en-US" sz="1900" dirty="0">
                <a:solidFill>
                  <a:schemeClr val="accent3">
                    <a:lumMod val="25000"/>
                  </a:schemeClr>
                </a:solidFill>
                <a:latin typeface="Consolas" panose="020B0609020204030204" pitchFamily="49" charset="0"/>
              </a:rPr>
              <a:t> using .</a:t>
            </a:r>
            <a:r>
              <a:rPr lang="en-US" sz="1900" dirty="0" err="1">
                <a:solidFill>
                  <a:schemeClr val="accent3">
                    <a:lumMod val="25000"/>
                  </a:schemeClr>
                </a:solidFill>
                <a:latin typeface="Consolas" panose="020B0609020204030204" pitchFamily="49" charset="0"/>
              </a:rPr>
              <a:t>json_normalize</a:t>
            </a:r>
            <a:r>
              <a:rPr lang="en-US" sz="1900" dirty="0">
                <a:solidFill>
                  <a:schemeClr val="accent3">
                    <a:lumMod val="25000"/>
                  </a:schemeClr>
                </a:solidFill>
                <a:latin typeface="Consolas" panose="020B0609020204030204" pitchFamily="49" charset="0"/>
              </a:rPr>
              <a:t>().</a:t>
            </a:r>
          </a:p>
          <a:p>
            <a:pPr lvl="1" algn="just">
              <a:lnSpc>
                <a:spcPct val="100000"/>
              </a:lnSpc>
              <a:spcBef>
                <a:spcPts val="1400"/>
              </a:spcBef>
              <a:buFontTx/>
              <a:buChar char="-"/>
            </a:pPr>
            <a:r>
              <a:rPr lang="en-US" sz="1900" dirty="0">
                <a:solidFill>
                  <a:schemeClr val="accent3">
                    <a:lumMod val="25000"/>
                  </a:schemeClr>
                </a:solidFill>
                <a:latin typeface="Consolas" panose="020B0609020204030204" pitchFamily="49"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Consolas" panose="020B0609020204030204" pitchFamily="49"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Consolas" panose="020B0609020204030204" pitchFamily="49" charset="0"/>
              </a:rPr>
              <a:t>The objective was to extract the launch records as HTML table, parse the table and convert it to a pandas </a:t>
            </a:r>
            <a:r>
              <a:rPr lang="en-US" sz="1900" dirty="0" err="1">
                <a:solidFill>
                  <a:schemeClr val="accent3">
                    <a:lumMod val="25000"/>
                  </a:schemeClr>
                </a:solidFill>
                <a:latin typeface="Consolas" panose="020B0609020204030204" pitchFamily="49" charset="0"/>
              </a:rPr>
              <a:t>dataframe</a:t>
            </a:r>
            <a:r>
              <a:rPr lang="en-US" sz="1900" dirty="0">
                <a:solidFill>
                  <a:schemeClr val="accent3">
                    <a:lumMod val="25000"/>
                  </a:schemeClr>
                </a:solidFill>
                <a:latin typeface="Consolas" panose="020B0609020204030204" pitchFamily="49" charset="0"/>
              </a:rPr>
              <a:t> for future analysis.</a:t>
            </a:r>
          </a:p>
          <a:p>
            <a:pPr lvl="1">
              <a:lnSpc>
                <a:spcPct val="100000"/>
              </a:lnSpc>
              <a:spcBef>
                <a:spcPts val="1400"/>
              </a:spcBef>
              <a:buFontTx/>
              <a:buChar char="-"/>
            </a:pPr>
            <a:endParaRPr lang="en-US" sz="1800" dirty="0">
              <a:solidFill>
                <a:schemeClr val="accent3">
                  <a:lumMod val="25000"/>
                </a:schemeClr>
              </a:solidFill>
              <a:latin typeface="Consolas" panose="020B0609020204030204" pitchFamily="49"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normAutofit/>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We used the get request to the SpaceX API to collect data, clean the requested data and did some basic data wrangling and formatting.</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5461001" y="1346687"/>
            <a:ext cx="5699420" cy="5307587"/>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normAutofit/>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476375"/>
            <a:ext cx="4656138" cy="4691063"/>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Consolas" panose="020B0609020204030204" pitchFamily="49" charset="0"/>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Consolas" panose="020B0609020204030204" pitchFamily="49" charset="0"/>
              </a:rPr>
              <a:t>We parsed the table and converted it into a pandas </a:t>
            </a:r>
            <a:r>
              <a:rPr lang="en-US" sz="2200" dirty="0" err="1">
                <a:solidFill>
                  <a:schemeClr val="accent3">
                    <a:lumMod val="25000"/>
                  </a:schemeClr>
                </a:solidFill>
                <a:latin typeface="Consolas" panose="020B0609020204030204" pitchFamily="49" charset="0"/>
              </a:rPr>
              <a:t>dataframe</a:t>
            </a:r>
            <a:r>
              <a:rPr lang="en-US" sz="2200" dirty="0">
                <a:solidFill>
                  <a:schemeClr val="accent3">
                    <a:lumMod val="25000"/>
                  </a:schemeClr>
                </a:solidFill>
                <a:latin typeface="Consolas" panose="020B0609020204030204" pitchFamily="49" charset="0"/>
              </a:rPr>
              <a:t>.</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1C7DDB"/>
              </a:solidFill>
              <a:latin typeface="Consolas" panose="020B0609020204030204" pitchFamily="49" charset="0"/>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onsolas" panose="020B0609020204030204" pitchFamily="49" charset="0"/>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Consolas" panose="020B0609020204030204" pitchFamily="49" charset="0"/>
            </a:endParaRPr>
          </a:p>
          <a:p>
            <a:pPr marL="0" indent="0">
              <a:buFont typeface="Arial" panose="020B0604020202020204" pitchFamily="34" charset="0"/>
              <a:buNone/>
            </a:pPr>
            <a:endParaRPr lang="en-US" sz="2200" dirty="0">
              <a:solidFill>
                <a:srgbClr val="1C7DDB"/>
              </a:solidFill>
              <a:latin typeface="Consolas" panose="020B0609020204030204" pitchFamily="49" charset="0"/>
            </a:endParaRPr>
          </a:p>
          <a:p>
            <a:pPr marL="0" indent="0">
              <a:buFont typeface="Arial" panose="020B0604020202020204" pitchFamily="34" charset="0"/>
              <a:buNone/>
            </a:pPr>
            <a:endParaRPr lang="en-US" sz="2200" dirty="0">
              <a:solidFill>
                <a:srgbClr val="1C7DDB"/>
              </a:solidFill>
              <a:latin typeface="Consolas" panose="020B0609020204030204" pitchFamily="49" charset="0"/>
            </a:endParaRPr>
          </a:p>
          <a:p>
            <a:pPr marL="0" indent="0">
              <a:buFont typeface="Arial" panose="020B0604020202020204" pitchFamily="34" charset="0"/>
              <a:buNone/>
            </a:pPr>
            <a:endParaRPr lang="en-US" sz="2200" dirty="0">
              <a:solidFill>
                <a:srgbClr val="1C7DDB"/>
              </a:solidFill>
              <a:latin typeface="Consolas" panose="020B0609020204030204" pitchFamily="49" charset="0"/>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388117"/>
            <a:ext cx="5132317" cy="526815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purl.org/dc/elements/1.1/"/>
    <ds:schemaRef ds:uri="http://schemas.microsoft.com/office/2006/documentManagement/types"/>
    <ds:schemaRef ds:uri="http://purl.org/dc/terms/"/>
    <ds:schemaRef ds:uri="http://www.w3.org/XML/1998/namespace"/>
    <ds:schemaRef ds:uri="http://purl.org/dc/dcmitype/"/>
    <ds:schemaRef ds:uri="http://schemas.microsoft.com/office/2006/metadata/properties"/>
    <ds:schemaRef ds:uri="http://schemas.openxmlformats.org/package/2006/metadata/core-properties"/>
    <ds:schemaRef ds:uri="http://schemas.microsoft.com/office/infopath/2007/PartnerControls"/>
    <ds:schemaRef ds:uri="f80a141d-92ca-4d3d-9308-f7e7b1d44ce8"/>
    <ds:schemaRef ds:uri="155be751-a274-42e8-93fb-f39d3b9bccc8"/>
  </ds:schemaRefs>
</ds:datastoreItem>
</file>

<file path=docProps/app.xml><?xml version="1.0" encoding="utf-8"?>
<Properties xmlns="http://schemas.openxmlformats.org/officeDocument/2006/extended-properties" xmlns:vt="http://schemas.openxmlformats.org/officeDocument/2006/docPropsVTypes">
  <Template/>
  <TotalTime>1453</TotalTime>
  <Words>1601</Words>
  <Application>Microsoft Office PowerPoint</Application>
  <PresentationFormat>宽屏</PresentationFormat>
  <Paragraphs>196</Paragraphs>
  <Slides>46</Slides>
  <Notes>3</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46</vt:i4>
      </vt:variant>
    </vt:vector>
  </HeadingPairs>
  <TitlesOfParts>
    <vt:vector size="54" baseType="lpstr">
      <vt:lpstr>Arial</vt:lpstr>
      <vt:lpstr>Bookman Old Style</vt:lpstr>
      <vt:lpstr>Calibri</vt:lpstr>
      <vt:lpstr>Consolas</vt:lpstr>
      <vt:lpstr>IBM Plex Mono SemiBold</vt:lpstr>
      <vt:lpstr>Rockwell</vt:lpstr>
      <vt:lpstr>Custom Design</vt:lpstr>
      <vt:lpstr>Damask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Xu Feng</cp:lastModifiedBy>
  <cp:revision>221</cp:revision>
  <dcterms:created xsi:type="dcterms:W3CDTF">2021-04-29T18:58:34Z</dcterms:created>
  <dcterms:modified xsi:type="dcterms:W3CDTF">2024-11-17T12:31:28Z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